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0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6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6EAC1-4EDF-4AFE-8983-A8CDE5D624ED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B757D-2A2A-41F7-88E3-52FFFCFA43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911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B2E87E-32E0-4943-9DA8-90C866FFE8D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453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B1260-E7F1-650E-E66B-D90ECD69C7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AA7246-F229-4E4F-61C4-54B8CC275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6608BF-36C0-D1E4-EE76-3929C10F2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6BA381-8268-C118-A54A-2FA455F18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F689F4-9300-95FE-D0D9-5A390F5A8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451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69EA7-3338-8C62-3CDD-18E422B5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7CD6609-EFA9-4E01-932B-14255B0ED2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920137-1B71-B351-7307-A67A1EA1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79A91B-E76C-E671-6463-84681B3C3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11A53D-963E-7661-C0E2-A139B10A0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187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BF8CC5C-7612-0F63-910E-33218477E2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CB87C8-4BC2-C4A6-6196-0344D5B37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36AB55-2586-D1CC-C8D2-4914AD4C4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333E55-28E0-6D6D-AB68-ABB665E70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825650-355B-4E3B-6FBC-E0E57642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968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6D6C1D-4BE0-1445-6C54-7EFE537D3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5AA7B-2356-B821-DF7F-40EB40301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9C8914-7CBC-184A-5483-9676BB294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3346F0-1A35-516D-529C-91B484C4D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EFFDBA-B7C1-0452-40F5-960FBC1C6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590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1738-6692-E735-7748-EFC9489CD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3B86CA-27B3-ABB6-E5DF-E62FD8C65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4E351B-3B06-9347-776F-236D8F8D8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0401B3-6379-6860-7872-58F4FBC0A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74B419-F79B-0E6F-4C9D-198344AC0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07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32838-FB8D-03E3-7529-4A670F43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F45AF9-79FF-A8FA-B5EC-2C3E003CA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F733DA-B1F0-54EA-DEB0-1E29B1FF4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6C78FF-5598-A31E-CD72-30E9EA059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099B89-607D-83FE-8286-D02806EE2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300C3B-E2E0-61B8-6323-EDD911E5E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022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E0D1E7-BDAC-A7CD-48C7-37066674C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0462FC-4B8F-2A16-0B8D-35E7994F2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D7D69E-CE83-DC29-ADF4-C3181F2F3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884670-9B7C-6A79-D9C8-F7BED74863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697C7F7-CE0A-BB11-64D4-6C6BB3378F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8CA807A-DCFA-DD90-B206-6AD81ADFE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C637992-7934-9081-B3A6-FF5C492E2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E0FCED4-202B-98EB-6066-2B9E80B8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831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36D373-D374-30BE-2E7D-4AF9AFCA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E931700-088C-7BB7-F3DC-C7E3B88D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3E5808-3AA5-57DC-CA77-243761B76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4823EB6-2223-16F1-8636-E2D272FE9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6328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7B0779B-CE6C-D7DA-9506-41DB64509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E4F74BB-6C60-8EEB-AD55-3DCDB6698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363428-B021-020D-A171-795EBB2F1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589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704F6E-BF22-3711-C2D9-662FA7742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0BEEB0-E244-1678-D950-870B81668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996079-E9A7-C9DD-7CB2-2EB8201C1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6B6066-A7B2-08F7-902B-7468D9B66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267C05-53CB-2FBF-405D-9003C519F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77B74F-F656-9912-39DD-78CC55AC8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956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F70B60-DA69-DB1E-34D8-0ADE003A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F69E3A2-3CAD-2834-D674-769FEAABF9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8392A71-D6C3-691E-3530-7719DD005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E8F845-DB4E-3C74-625A-060B0829E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C456F3-9A67-5046-EF92-F1D77B44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E9BC5E-79B2-947B-0E20-B136A48B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575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705822A-09D1-3C2B-03DD-3499597D5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B97B90-8F42-E85F-681A-A5D0AC888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0E87EE-DC6E-962C-DB5C-D37694170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3CFC52-7DD1-A28C-916A-5C9CDFEE19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F20C55-729F-9D0D-9319-EDA9E5386D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47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ili-sakura@zju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Y2F8yisiS6E" TargetMode="External"/><Relationship Id="rId5" Type="http://schemas.openxmlformats.org/officeDocument/2006/relationships/image" Target="../media/image1.jpg"/><Relationship Id="rId4" Type="http://schemas.openxmlformats.org/officeDocument/2006/relationships/hyperlink" Target="https://www.kaggle.com/competitions/ariel-data-challenge-2024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y8NtMZ7VGmU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mpetitions/ariel-data-challenge-2024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roceedings.neurips.cc/paper_files/paper/2017/file/3f5ee243547dee91fbd053c1c4a845aa-Paper.pdf" TargetMode="External"/><Relationship Id="rId2" Type="http://schemas.openxmlformats.org/officeDocument/2006/relationships/hyperlink" Target="https://papers.nips.cc/paper_files/paper/2012/hash/c399862d3b9d6b76c8436e924a68c45b-Abstract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openreview.net/forum?id=YicbFdNTT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kaggle.com/competitions/llm-prompt-recovery/discussion/494343" TargetMode="External"/><Relationship Id="rId4" Type="http://schemas.openxmlformats.org/officeDocument/2006/relationships/hyperlink" Target="https://www.kaggle.com/competitions/llm-prompt-recover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youtube.com/watch?v=Y2F8yisiS6E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youtube.com/watch?v=Y2F8yisiS6E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youtube.com/watch?v=Y2F8yisiS6E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youtube.com/watch?v=Y2F8yisiS6E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hyperlink" Target="https://ai.meta.com/blog/meta-llama-3-1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hyperlink" Target="https://ai.meta.com/sam2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hyperlink" Target="https://ai.meta.com/blog/llama-3-2-connect-2024-vision-edge-mobile-devic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09315" y="5551913"/>
            <a:ext cx="9353050" cy="830997"/>
          </a:xfrm>
          <a:prstGeom prst="rect">
            <a:avLst/>
          </a:prstGeom>
          <a:solidFill>
            <a:srgbClr val="FEFEFE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Presenter: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君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bili_sakura@zju.edu.cn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October 8, 2024</a:t>
            </a: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-1" y="4615158"/>
            <a:ext cx="12192001" cy="9367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600" b="1" dirty="0">
                <a:latin typeface="Times New Roman" panose="02020603050405020304" pitchFamily="18" charset="0"/>
              </a:rPr>
              <a:t>Lecture 0: Welcome to GenAI Era</a:t>
            </a:r>
          </a:p>
          <a:p>
            <a:pPr algn="ctr"/>
            <a:r>
              <a:rPr lang="de-DE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Tutorials: </a:t>
            </a:r>
            <a:r>
              <a:rPr lang="de-DE" altLang="zh-CN" sz="2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NeurIPS - Ariel Data Challenge 2024</a:t>
            </a:r>
            <a:endParaRPr lang="de-DE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 descr="图片包含 文本&#10;&#10;描述已自动生成">
            <a:extLst>
              <a:ext uri="{FF2B5EF4-FFF2-40B4-BE49-F238E27FC236}">
                <a16:creationId xmlns:a16="http://schemas.microsoft.com/office/drawing/2014/main" id="{F3BC37E3-169C-1514-60AB-0E6A8B0CCF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273" y="249948"/>
            <a:ext cx="9217891" cy="425945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4E82B7C-9A42-F65A-672C-808DBE59D48F}"/>
              </a:ext>
            </a:extLst>
          </p:cNvPr>
          <p:cNvSpPr txBox="1"/>
          <p:nvPr/>
        </p:nvSpPr>
        <p:spPr>
          <a:xfrm>
            <a:off x="0" y="6488668"/>
            <a:ext cx="7878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Credit: </a:t>
            </a:r>
            <a:r>
              <a:rPr lang="en-US" altLang="zh-CN" dirty="0">
                <a:hlinkClick r:id="rId6"/>
              </a:rPr>
              <a:t>GTC March 2024 Keynote with NVIDIA CEO Jensen Huang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01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6FF07-7A3A-9AF8-6D4D-27D56535C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7288311-7CC2-8818-7171-D62314DCDB48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E117F9-4642-6D3C-ED02-42C5BAEB36C3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Robotics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B89DC47-BDF8-FB76-451C-F2FD53A82043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https://www.youtube.com/watch?v=y8NtMZ7VGmU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8D9ADFF-0147-D54E-C12C-7B566064FB66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Spatial Intelligence, AI Will Understand the Real World | Fei-Fei Li | TED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89A94E0-B8E3-1674-5A1C-A91D1C2E8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109" y="1298289"/>
            <a:ext cx="8506691" cy="45171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138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EA598-CA8B-A4AC-3016-23990F611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DF149C1-DE8A-36ED-F525-7BD6B7804A06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1328FB6-0C89-27EC-E0B6-395CC980046C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AI4Science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9525A9E-1B0D-7FCF-23DC-C971352E4894}"/>
              </a:ext>
            </a:extLst>
          </p:cNvPr>
          <p:cNvSpPr txBox="1"/>
          <p:nvPr/>
        </p:nvSpPr>
        <p:spPr>
          <a:xfrm>
            <a:off x="9067803" y="5780127"/>
            <a:ext cx="1548244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8B88F81-5FF6-E66D-A2C1-1FF89C91A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29" y="1515599"/>
            <a:ext cx="10718821" cy="428898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287E154-803E-8464-550A-8A67559222B0}"/>
              </a:ext>
            </a:extLst>
          </p:cNvPr>
          <p:cNvSpPr txBox="1"/>
          <p:nvPr/>
        </p:nvSpPr>
        <p:spPr>
          <a:xfrm>
            <a:off x="0" y="6488668"/>
            <a:ext cx="608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Credit: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NeurIPS - Ariel Data Challenge 2024 | Kaggle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780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CB50BE-0307-E40C-AF41-3036D72E6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EE6C5DA-D59A-2FE6-A126-F3863F4E8B01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8E43DA2-A05E-ABAE-3220-2FBAA79BA1F3}"/>
              </a:ext>
            </a:extLst>
          </p:cNvPr>
          <p:cNvSpPr txBox="1"/>
          <p:nvPr/>
        </p:nvSpPr>
        <p:spPr>
          <a:xfrm>
            <a:off x="271951" y="449294"/>
            <a:ext cx="8022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2BA4AF5-B2B4-DDE9-6787-2133F9EBB4E9}"/>
              </a:ext>
            </a:extLst>
          </p:cNvPr>
          <p:cNvSpPr txBox="1"/>
          <p:nvPr/>
        </p:nvSpPr>
        <p:spPr>
          <a:xfrm>
            <a:off x="621145" y="1325663"/>
            <a:ext cx="10601036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Krizhevsky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Sutskever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I., &amp; Hinton, G. E. (2012). ImageNet Classification with Deep Convolutional Neural Networks. </a:t>
            </a:r>
            <a:r>
              <a:rPr lang="en-US" altLang="zh-CN" sz="14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Neural Information Processing Systems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4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https://papers.nips.cc/paper_files/paper/2012/hash/c399862d3b9d6b76c8436e924a68c45b-Abstract.html</a:t>
            </a:r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Vaswani, A.,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Shazeer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N., Parmar, N.,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Uszkoreit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J., Jones, L., Gomez, A. N., Kaiser, Ł., &amp;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Polosukhin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 (2017). Attention is all you need. Proceedings of the 31st International Conference on Neural Information Processing Systems, 6000–6010. 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https://proceedings.neurips.cc/paper_files/paper/2017/file/3f5ee243547dee91fbd053c1c4a845aa-Paper.pdf</a:t>
            </a:r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Dosovitskiy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A., Beyer, L., Kolesnikov, A.,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Weissenborn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D., Zhai, X.,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Unterthiner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Dehghani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Minderer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Heigold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Gelly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Uszkoreit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J., &amp;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Houlsby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N. (2020, October 2). An Image is Worth 16x16 Words: Transformers for Image Recognition at Scale. International Conference on Learning Representations. International Conference on Learning Representations (ICLR). 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https://openreview.net/forum?id=YicbFdNTTy</a:t>
            </a:r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8685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138A9B3-15CF-0A32-3555-BAF643756331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CD27D10-2413-2A3D-9C0D-96F6FF13A560}"/>
              </a:ext>
            </a:extLst>
          </p:cNvPr>
          <p:cNvSpPr txBox="1"/>
          <p:nvPr/>
        </p:nvSpPr>
        <p:spPr>
          <a:xfrm>
            <a:off x="271952" y="449294"/>
            <a:ext cx="7301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Money with Kaggle 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(just kidding)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 descr="图形用户界面, 文本, 应用程序&#10;&#10;描述已自动生成">
            <a:extLst>
              <a:ext uri="{FF2B5EF4-FFF2-40B4-BE49-F238E27FC236}">
                <a16:creationId xmlns:a16="http://schemas.microsoft.com/office/drawing/2014/main" id="{7B829264-ED30-DA02-7F06-98E34A207A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0" r="20706"/>
          <a:stretch/>
        </p:blipFill>
        <p:spPr>
          <a:xfrm>
            <a:off x="792481" y="1240309"/>
            <a:ext cx="5364480" cy="4624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185C264-CABD-2D63-790A-067ADBE29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383" y="1183765"/>
            <a:ext cx="3802055" cy="46364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DE29D46-96AF-04D5-1052-8E8E534C78F5}"/>
              </a:ext>
            </a:extLst>
          </p:cNvPr>
          <p:cNvSpPr/>
          <p:nvPr/>
        </p:nvSpPr>
        <p:spPr>
          <a:xfrm>
            <a:off x="6682740" y="2697480"/>
            <a:ext cx="2849880" cy="480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BA7D3C1-582F-119B-25C8-1E58109FD975}"/>
              </a:ext>
            </a:extLst>
          </p:cNvPr>
          <p:cNvSpPr/>
          <p:nvPr/>
        </p:nvSpPr>
        <p:spPr>
          <a:xfrm>
            <a:off x="1117600" y="3060699"/>
            <a:ext cx="3384550" cy="1999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3492FE1-D85B-21F7-A009-E0B6E2A4E6E0}"/>
              </a:ext>
            </a:extLst>
          </p:cNvPr>
          <p:cNvSpPr txBox="1"/>
          <p:nvPr/>
        </p:nvSpPr>
        <p:spPr>
          <a:xfrm>
            <a:off x="0" y="6304002"/>
            <a:ext cx="81534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https://www.kaggle.com/competitions/llm-prompt-recovery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https://www.kaggle.com/competitions/llm-prompt-recovery/discussion/494343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601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9B930-467A-7A9E-DBD8-79A20617D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200DE27-D93D-DB29-0F7E-13C7A379F968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30FDF1C-B877-94CD-10E6-42A698EB501C}"/>
              </a:ext>
            </a:extLst>
          </p:cNvPr>
          <p:cNvSpPr txBox="1"/>
          <p:nvPr/>
        </p:nvSpPr>
        <p:spPr>
          <a:xfrm>
            <a:off x="271951" y="449294"/>
            <a:ext cx="8022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Milestone in AI &amp; Deep Learning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5C5A18-7173-BE9B-B83E-7393563C06C9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https://www.youtube.com/watch?v=Y2F8yisiS6E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图片包含 文本&#10;&#10;描述已自动生成">
            <a:extLst>
              <a:ext uri="{FF2B5EF4-FFF2-40B4-BE49-F238E27FC236}">
                <a16:creationId xmlns:a16="http://schemas.microsoft.com/office/drawing/2014/main" id="{5BF78C43-C650-DE68-62CB-AAECA57E4B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18" y="1480392"/>
            <a:ext cx="9217891" cy="4259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95164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CF381-34DE-C2CA-BB19-2E1564DED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4205023-FBA1-1E84-C3E5-17ECAA301F6C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A316631-58DD-BF26-7C68-2766B756AB18}"/>
              </a:ext>
            </a:extLst>
          </p:cNvPr>
          <p:cNvSpPr txBox="1"/>
          <p:nvPr/>
        </p:nvSpPr>
        <p:spPr>
          <a:xfrm>
            <a:off x="271951" y="449294"/>
            <a:ext cx="8022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AlexNet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(2012)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CEE39BE-3F39-188E-3C9C-ED6FF996164B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https://www.youtube.com/watch?v=Y2F8yisiS6E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图片包含 文本&#10;&#10;描述已自动生成">
            <a:extLst>
              <a:ext uri="{FF2B5EF4-FFF2-40B4-BE49-F238E27FC236}">
                <a16:creationId xmlns:a16="http://schemas.microsoft.com/office/drawing/2014/main" id="{E353914F-47B3-37EC-EA8D-874014443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18" y="1480392"/>
            <a:ext cx="9411855" cy="4349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B590BF6F-18A9-5982-F35E-9C69566B16E6}"/>
              </a:ext>
            </a:extLst>
          </p:cNvPr>
          <p:cNvSpPr/>
          <p:nvPr/>
        </p:nvSpPr>
        <p:spPr>
          <a:xfrm>
            <a:off x="7961744" y="1606906"/>
            <a:ext cx="1311564" cy="14501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EA620FB-A892-5E99-F15E-03CE90F0562A}"/>
              </a:ext>
            </a:extLst>
          </p:cNvPr>
          <p:cNvGrpSpPr/>
          <p:nvPr/>
        </p:nvGrpSpPr>
        <p:grpSpPr>
          <a:xfrm>
            <a:off x="1329330" y="1776364"/>
            <a:ext cx="9089922" cy="3872021"/>
            <a:chOff x="1329330" y="1776364"/>
            <a:chExt cx="9089922" cy="3872021"/>
          </a:xfrm>
        </p:grpSpPr>
        <p:pic>
          <p:nvPicPr>
            <p:cNvPr id="1026" name="Picture 2" descr="alexnet">
              <a:extLst>
                <a:ext uri="{FF2B5EF4-FFF2-40B4-BE49-F238E27FC236}">
                  <a16:creationId xmlns:a16="http://schemas.microsoft.com/office/drawing/2014/main" id="{64E01C04-D8C9-7941-50FA-CD8E34A6B5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9330" y="1776364"/>
              <a:ext cx="6402212" cy="360124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840BA19-2351-557F-349B-322BA26F38C6}"/>
                </a:ext>
              </a:extLst>
            </p:cNvPr>
            <p:cNvSpPr txBox="1"/>
            <p:nvPr/>
          </p:nvSpPr>
          <p:spPr>
            <a:xfrm>
              <a:off x="2783608" y="5279053"/>
              <a:ext cx="349365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AlexNet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(</a:t>
              </a:r>
              <a:r>
                <a:rPr lang="en-US" altLang="zh-CN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Krizhevsky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et al., 2012)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B6367971-C438-79E2-4619-0E643C6B6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31541" y="3201667"/>
              <a:ext cx="2687711" cy="217594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20079CCE-E0AD-062D-2264-D852A1D9CB01}"/>
              </a:ext>
            </a:extLst>
          </p:cNvPr>
          <p:cNvSpPr txBox="1"/>
          <p:nvPr/>
        </p:nvSpPr>
        <p:spPr>
          <a:xfrm>
            <a:off x="4309398" y="5940778"/>
            <a:ext cx="6109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Meets GPUs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530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217AD-8CD8-DBC2-F385-D94D41EE4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5763F3D-90C0-D65D-3AD1-95EBF1C5DABD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3419088-E756-44B0-2F2D-4E4B15C96B52}"/>
              </a:ext>
            </a:extLst>
          </p:cNvPr>
          <p:cNvSpPr txBox="1"/>
          <p:nvPr/>
        </p:nvSpPr>
        <p:spPr>
          <a:xfrm>
            <a:off x="271951" y="449294"/>
            <a:ext cx="111903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(2017) &amp; Vision Transformer (2020) </a:t>
            </a:r>
          </a:p>
          <a:p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8AB1643-A5AA-903A-2025-80D3778CB113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https://www.youtube.com/watch?v=Y2F8yisiS6E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图片包含 文本&#10;&#10;描述已自动生成">
            <a:extLst>
              <a:ext uri="{FF2B5EF4-FFF2-40B4-BE49-F238E27FC236}">
                <a16:creationId xmlns:a16="http://schemas.microsoft.com/office/drawing/2014/main" id="{F46F4063-3F69-7BC2-7B1D-D6B92FEFB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18" y="1480392"/>
            <a:ext cx="9411855" cy="4349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96959028-F32B-6BE1-9679-5F00848B12E9}"/>
              </a:ext>
            </a:extLst>
          </p:cNvPr>
          <p:cNvSpPr/>
          <p:nvPr/>
        </p:nvSpPr>
        <p:spPr>
          <a:xfrm>
            <a:off x="5135417" y="2942284"/>
            <a:ext cx="1311564" cy="14501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D494D1-1117-0FEE-26AB-F2E19EE2068D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 Mechanism Revolutionizes Sequence Modeling &amp; Transformers Destroy Computer Vision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445F133-D8EF-451A-CF17-ACC386DE956F}"/>
              </a:ext>
            </a:extLst>
          </p:cNvPr>
          <p:cNvGrpSpPr/>
          <p:nvPr/>
        </p:nvGrpSpPr>
        <p:grpSpPr>
          <a:xfrm>
            <a:off x="1444335" y="1640343"/>
            <a:ext cx="9066647" cy="4006412"/>
            <a:chOff x="1444335" y="1640343"/>
            <a:chExt cx="9066647" cy="4006412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E0699D0-E1E3-C2AB-25BE-CD8D426BA874}"/>
                </a:ext>
              </a:extLst>
            </p:cNvPr>
            <p:cNvSpPr txBox="1"/>
            <p:nvPr/>
          </p:nvSpPr>
          <p:spPr>
            <a:xfrm>
              <a:off x="1444335" y="5266518"/>
              <a:ext cx="349365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Transformer (Vaswani et al., 2017)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EF27EB2-151E-999C-073D-723CF95436F5}"/>
                </a:ext>
              </a:extLst>
            </p:cNvPr>
            <p:cNvSpPr txBox="1"/>
            <p:nvPr/>
          </p:nvSpPr>
          <p:spPr>
            <a:xfrm>
              <a:off x="5551054" y="5277423"/>
              <a:ext cx="495992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Vision Transformer(</a:t>
              </a:r>
              <a:r>
                <a:rPr lang="en-US" altLang="zh-CN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ViT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 (</a:t>
              </a:r>
              <a:r>
                <a:rPr lang="en-US" altLang="zh-CN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Dosovitskiy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et al., 2020)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CD5A92A2-A03C-06F8-00B1-0CAC6B75F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5094" y="1640343"/>
              <a:ext cx="2512135" cy="354923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C9BF73C3-4A65-53B2-53A5-266A8260B9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07231" y="3262787"/>
              <a:ext cx="3617392" cy="1869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456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7B596-1E6F-A9D3-2B60-819EE64D5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B85E55E-EDA8-2567-D804-D088CBB76614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E780FC-01CE-C88D-0113-06A0F8A407DA}"/>
              </a:ext>
            </a:extLst>
          </p:cNvPr>
          <p:cNvSpPr txBox="1"/>
          <p:nvPr/>
        </p:nvSpPr>
        <p:spPr>
          <a:xfrm>
            <a:off x="271951" y="449294"/>
            <a:ext cx="111903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ChatGPT (2022) </a:t>
            </a:r>
          </a:p>
          <a:p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5FA4ECD-A389-FDBB-3BAF-805B94442664}"/>
              </a:ext>
            </a:extLst>
          </p:cNvPr>
          <p:cNvSpPr txBox="1"/>
          <p:nvPr/>
        </p:nvSpPr>
        <p:spPr>
          <a:xfrm>
            <a:off x="0" y="6325833"/>
            <a:ext cx="81534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https://openai.com/index/chatgpt/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https://www.youtube.com/watch?v=Y2F8yisiS6E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图片包含 文本&#10;&#10;描述已自动生成">
            <a:extLst>
              <a:ext uri="{FF2B5EF4-FFF2-40B4-BE49-F238E27FC236}">
                <a16:creationId xmlns:a16="http://schemas.microsoft.com/office/drawing/2014/main" id="{9C58F239-8CC1-CD30-4E5D-D58E14A0C4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18" y="1480392"/>
            <a:ext cx="9411855" cy="4349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A00D4226-A67F-44E6-CDA0-7494A147465B}"/>
              </a:ext>
            </a:extLst>
          </p:cNvPr>
          <p:cNvSpPr/>
          <p:nvPr/>
        </p:nvSpPr>
        <p:spPr>
          <a:xfrm>
            <a:off x="2336799" y="2831447"/>
            <a:ext cx="1311564" cy="14501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392B8F-904C-FDDC-6B63-807717924E27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Democratization of Generative AI</a:t>
            </a:r>
            <a:endParaRPr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488888A-5576-FA31-BBD5-D2D1A5748C12}"/>
              </a:ext>
            </a:extLst>
          </p:cNvPr>
          <p:cNvGrpSpPr/>
          <p:nvPr/>
        </p:nvGrpSpPr>
        <p:grpSpPr>
          <a:xfrm>
            <a:off x="4726552" y="1653541"/>
            <a:ext cx="5563808" cy="4093399"/>
            <a:chOff x="4726552" y="1653541"/>
            <a:chExt cx="5563808" cy="4093399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90B866DF-0EAC-FBF6-E991-8AD7445A0F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6552" y="1653541"/>
              <a:ext cx="5563808" cy="361058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6D226A7-CE85-17DB-DB23-6891C462D5C4}"/>
                </a:ext>
              </a:extLst>
            </p:cNvPr>
            <p:cNvSpPr txBox="1"/>
            <p:nvPr/>
          </p:nvSpPr>
          <p:spPr>
            <a:xfrm>
              <a:off x="6958446" y="5377608"/>
              <a:ext cx="258272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ChatGPT (OpenAI, 2022)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1570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053B5-DB80-4254-F6ED-D18AD4469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7AFCE47-51AE-260B-D9BB-D89526F242EC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F917DC5-755E-C330-76E0-724E5FFBAA74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NLP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52EF10B-AD3E-0162-8DBD-8E4877C22E70}"/>
              </a:ext>
            </a:extLst>
          </p:cNvPr>
          <p:cNvSpPr txBox="1"/>
          <p:nvPr/>
        </p:nvSpPr>
        <p:spPr>
          <a:xfrm>
            <a:off x="-34897" y="6515012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https://ai.meta.com/blog/meta-llama-3-1/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llama3">
            <a:hlinkClick r:id="" action="ppaction://media"/>
            <a:extLst>
              <a:ext uri="{FF2B5EF4-FFF2-40B4-BE49-F238E27FC236}">
                <a16:creationId xmlns:a16="http://schemas.microsoft.com/office/drawing/2014/main" id="{08D6FCB9-2FD3-6F3B-2940-15633C219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9049" r="29151" b="3379"/>
          <a:stretch/>
        </p:blipFill>
        <p:spPr>
          <a:xfrm>
            <a:off x="4041803" y="1157180"/>
            <a:ext cx="3544666" cy="4608795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D2D7E9EA-5D97-B5A3-6E63-C434AB3D3776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AI – </a:t>
            </a:r>
            <a:r>
              <a:rPr lang="en-US" altLang="zh-CN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LLaMA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3.1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170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6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0D72C-88CC-F2C7-2035-080759278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9D4FF60-C879-6810-70C7-471E4FD70EEA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388BBEE-5C62-90CF-827E-EA5E728CDF3F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CV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B5D8B4A-B1E7-B261-9DF7-ACD4E020B402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https://ai.meta.com/sam2/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meta-sam2">
            <a:hlinkClick r:id="" action="ppaction://media"/>
            <a:extLst>
              <a:ext uri="{FF2B5EF4-FFF2-40B4-BE49-F238E27FC236}">
                <a16:creationId xmlns:a16="http://schemas.microsoft.com/office/drawing/2014/main" id="{30E7312A-144E-C2E4-9E0F-25179425ED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7365" t="31046" r="15448" b="10454"/>
          <a:stretch/>
        </p:blipFill>
        <p:spPr>
          <a:xfrm>
            <a:off x="1691692" y="1383959"/>
            <a:ext cx="8350893" cy="409008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182A29D-310D-9271-FC55-32874F5CEE28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AI – SAM 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217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FEE41-5518-1C15-ABE7-3C1E95F4B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CB9D39C-C8E4-79F5-8047-BE7277AD4762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F0F9C5F-B597-CCF8-27E1-96B746CA9258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Multimodal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0657C75-B78F-FE0D-9FBB-3F70CE326C45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https://ai.meta.com/blog/llama-3-2-connect-2024-vision-edge-mobile-devices/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llama3-vision">
            <a:hlinkClick r:id="" action="ppaction://media"/>
            <a:extLst>
              <a:ext uri="{FF2B5EF4-FFF2-40B4-BE49-F238E27FC236}">
                <a16:creationId xmlns:a16="http://schemas.microsoft.com/office/drawing/2014/main" id="{D5AC1FDE-7E7C-3DD4-D9F4-97F7795EBD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87534" y="1524778"/>
            <a:ext cx="7159209" cy="402705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8576C69-6369-3A17-A96E-FD44967C788F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AI – </a:t>
            </a:r>
            <a:r>
              <a:rPr lang="en-US" altLang="zh-CN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LLaMA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3.2 Vision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226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735</Words>
  <Application>Microsoft Office PowerPoint</Application>
  <PresentationFormat>宽屏</PresentationFormat>
  <Paragraphs>55</Paragraphs>
  <Slides>12</Slides>
  <Notes>1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振源 陈</dc:creator>
  <cp:lastModifiedBy>振源 陈</cp:lastModifiedBy>
  <cp:revision>24</cp:revision>
  <dcterms:created xsi:type="dcterms:W3CDTF">2024-10-08T07:47:05Z</dcterms:created>
  <dcterms:modified xsi:type="dcterms:W3CDTF">2024-10-08T13:55:05Z</dcterms:modified>
</cp:coreProperties>
</file>

<file path=docProps/thumbnail.jpeg>
</file>